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Kaft. Het gereedschap bij deel 4 van de serie over het jaarplan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vier fasen op een tijdlijn. Links begrijpen en kiezen, rechts rekenen en vertellen.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fase de mensen, de oplevering en het gereedschap uit de serie.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Werkblad. Eerst de deadline, dan terugrekenen per fase.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 je doet als het planseizoen al loopt.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drie valkuilen: herkennen, wat het kost, wat je doet.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Slot, wijst vooruit.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7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8229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JAARPLAN 2027 · DEEL 4 · GEREEDSCHAP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737360"/>
            <a:ext cx="8412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kalender voor het planseizoen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39776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Vier fasen, vier maanden: wat af moet zijn, wie erbij zit, welke toets je haalt.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43891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DEDAD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Versie 1.0 · september 2026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94360" y="5806440"/>
            <a:ext cx="11002975" cy="0"/>
          </a:xfrm>
          <a:prstGeom prst="line">
            <a:avLst/>
          </a:prstGeom>
          <a:noFill/>
          <a:ln w="6350">
            <a:solidFill>
              <a:srgbClr val="6F6B63"/>
            </a:solidFill>
            <a:prstDash val="solid"/>
          </a:ln>
        </p:spPr>
      </p:sp>
      <p:pic>
        <p:nvPicPr>
          <p:cNvPr id="7" name="Image 0" descr="/home/claude/merkdoc/bdv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035040"/>
            <a:ext cx="2194560" cy="34015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025335" y="60533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Eerst begrijpen, dan oordelen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DE TIJDLIJN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 vóór oordelen, verdeeld over vier maanden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maanden zijn een ritme, geen wet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828800"/>
            <a:ext cx="11002975" cy="0"/>
          </a:xfrm>
          <a:prstGeom prst="line">
            <a:avLst/>
          </a:prstGeom>
          <a:noFill/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94360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SEPTEMBER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594360" y="1755648"/>
            <a:ext cx="146304" cy="146304"/>
          </a:xfrm>
          <a:prstGeom prst="ellipse">
            <a:avLst/>
          </a:prstGeom>
          <a:solidFill>
            <a:srgbClr val="E64B00"/>
          </a:solidFill>
          <a:ln w="12700">
            <a:solidFill>
              <a:srgbClr val="E64B0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94360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777240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777240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</a:t>
            </a:r>
            <a:endParaRPr lang="en-US" sz="1250" dirty="0"/>
          </a:p>
        </p:txBody>
      </p:sp>
      <p:sp>
        <p:nvSpPr>
          <p:cNvPr id="16" name="Text 12"/>
          <p:cNvSpPr txBox="1"/>
          <p:nvPr/>
        </p:nvSpPr>
        <p:spPr>
          <a:xfrm>
            <a:off x="777240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Buiten, binnen en de synthese. Vijf jaar kengetallen, inzichten in de woorden van de klant, gesprekken met wie de feiten kent.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synthese staat in één zin.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kun je die zin zeggen zonder slides?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3346704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OKTOBER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3346704" y="1755648"/>
            <a:ext cx="146304" cy="146304"/>
          </a:xfrm>
          <a:prstGeom prst="ellipse">
            <a:avLst/>
          </a:prstGeom>
          <a:solidFill>
            <a:srgbClr val="E64B00"/>
          </a:solidFill>
          <a:ln w="12700">
            <a:solidFill>
              <a:srgbClr val="E64B0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3346704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3529584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3529584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Kiezen</a:t>
            </a:r>
            <a:endParaRPr lang="en-US" sz="1250" dirty="0"/>
          </a:p>
        </p:txBody>
      </p:sp>
      <p:sp>
        <p:nvSpPr>
          <p:cNvPr id="22" name="Text 18"/>
          <p:cNvSpPr txBox="1"/>
          <p:nvPr/>
        </p:nvSpPr>
        <p:spPr>
          <a:xfrm>
            <a:off x="3529584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richting, voor wie je het doet en waarlangs. De maand van de werksessie, en van het debat als je het aandurft.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er staat één keuze, met de afgewezen alternatieven.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één keuze, of drie ambities in een jasje?</a:t>
            </a:r>
            <a:endParaRPr lang="en-US" sz="1000" dirty="0"/>
          </a:p>
        </p:txBody>
      </p:sp>
      <p:sp>
        <p:nvSpPr>
          <p:cNvPr id="23" name="Text 19"/>
          <p:cNvSpPr txBox="1"/>
          <p:nvPr/>
        </p:nvSpPr>
        <p:spPr>
          <a:xfrm>
            <a:off x="6099048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9171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NOVEMBER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6099048" y="1755648"/>
            <a:ext cx="146304" cy="146304"/>
          </a:xfrm>
          <a:prstGeom prst="ellipse">
            <a:avLst/>
          </a:prstGeom>
          <a:solidFill>
            <a:srgbClr val="191713"/>
          </a:solidFill>
          <a:ln w="12700">
            <a:solidFill>
              <a:srgbClr val="191713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099048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6281928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6281928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Onderbouwen en toetsen</a:t>
            </a:r>
            <a:endParaRPr lang="en-US" sz="1250" dirty="0"/>
          </a:p>
        </p:txBody>
      </p:sp>
      <p:sp>
        <p:nvSpPr>
          <p:cNvPr id="28" name="Text 24"/>
          <p:cNvSpPr txBox="1"/>
          <p:nvPr/>
        </p:nvSpPr>
        <p:spPr>
          <a:xfrm>
            <a:off x="6281928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plan op één pagina in de OGSM, dan pas de doelstellingen, naast de realisatie. Daarna de pre-mortem.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OGSM staat en het plan doorstond een test.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staat er iets op die pagina dat hiervoor niet is opgebouwd?</a:t>
            </a:r>
            <a:endParaRPr lang="en-US" sz="1000" dirty="0"/>
          </a:p>
        </p:txBody>
      </p:sp>
      <p:sp>
        <p:nvSpPr>
          <p:cNvPr id="29" name="Text 25"/>
          <p:cNvSpPr txBox="1"/>
          <p:nvPr/>
        </p:nvSpPr>
        <p:spPr>
          <a:xfrm>
            <a:off x="8851392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9171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DECEMBER</a:t>
            </a:r>
            <a:endParaRPr lang="en-US" sz="900" dirty="0"/>
          </a:p>
        </p:txBody>
      </p:sp>
      <p:sp>
        <p:nvSpPr>
          <p:cNvPr id="30" name="Shape 26"/>
          <p:cNvSpPr/>
          <p:nvPr/>
        </p:nvSpPr>
        <p:spPr>
          <a:xfrm>
            <a:off x="8851392" y="1755648"/>
            <a:ext cx="146304" cy="146304"/>
          </a:xfrm>
          <a:prstGeom prst="ellipse">
            <a:avLst/>
          </a:prstGeom>
          <a:solidFill>
            <a:srgbClr val="191713"/>
          </a:solidFill>
          <a:ln w="12700">
            <a:solidFill>
              <a:srgbClr val="191713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851392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9034272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9034272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Vertellen en bevriezen</a:t>
            </a:r>
            <a:endParaRPr lang="en-US" sz="1250" dirty="0"/>
          </a:p>
        </p:txBody>
      </p:sp>
      <p:sp>
        <p:nvSpPr>
          <p:cNvPr id="34" name="Text 30"/>
          <p:cNvSpPr txBox="1"/>
          <p:nvPr/>
        </p:nvSpPr>
        <p:spPr>
          <a:xfrm>
            <a:off x="9034272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verhaal in vijf minuten, de terugkoppeling aan wie meebouwde, en dan bevriezen.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plan ligt vast en verandert alleen nog via de sturing.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kan iedereen die het uitvoert, het navertellen?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594360" y="5120640"/>
            <a:ext cx="11002975" cy="777240"/>
          </a:xfrm>
          <a:prstGeom prst="rect">
            <a:avLst/>
          </a:prstGeom>
          <a:solidFill>
            <a:srgbClr val="F4F1EA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777240" y="5230368"/>
            <a:ext cx="1063721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scheidslijn ligt eind oktober. </a:t>
            </a:r>
            <a:pPr indent="0" marL="0">
              <a:buNone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Tot dan begrijp en kies je; vanaf november reken je. De doelstellingen volgen uit het plan, niet andersom. Wie later begint, knipt in de tijd, maar slaat geen fase over (pagina 5).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PER FASE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Per fase: wie zit erbij en wat pak je erbij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Bouwtekening = De bouwtekening voor je jaarplan, bij deel 1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 / 7</a:t>
            </a:r>
            <a:endParaRPr lang="en-US" sz="75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16002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FASE</a:t>
            </a:r>
            <a:endParaRPr lang="en-US" sz="750" dirty="0"/>
          </a:p>
        </p:txBody>
      </p:sp>
      <p:sp>
        <p:nvSpPr>
          <p:cNvPr id="11" name="Text 7"/>
          <p:cNvSpPr txBox="1"/>
          <p:nvPr/>
        </p:nvSpPr>
        <p:spPr>
          <a:xfrm>
            <a:off x="2743200" y="16002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WIE ZIT ERBIJ</a:t>
            </a:r>
            <a:endParaRPr lang="en-US" sz="750" dirty="0"/>
          </a:p>
        </p:txBody>
      </p:sp>
      <p:sp>
        <p:nvSpPr>
          <p:cNvPr id="12" name="Text 8"/>
          <p:cNvSpPr txBox="1"/>
          <p:nvPr/>
        </p:nvSpPr>
        <p:spPr>
          <a:xfrm>
            <a:off x="5852160" y="160020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OPLEVERT</a:t>
            </a:r>
            <a:endParaRPr lang="en-US" sz="750" dirty="0"/>
          </a:p>
        </p:txBody>
      </p:sp>
      <p:sp>
        <p:nvSpPr>
          <p:cNvPr id="13" name="Text 9"/>
          <p:cNvSpPr txBox="1"/>
          <p:nvPr/>
        </p:nvSpPr>
        <p:spPr>
          <a:xfrm>
            <a:off x="8778240" y="160020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GEREEDSCHAP UIT DE SERIE</a:t>
            </a:r>
            <a:endParaRPr lang="en-US" sz="750" dirty="0"/>
          </a:p>
        </p:txBody>
      </p:sp>
      <p:sp>
        <p:nvSpPr>
          <p:cNvPr id="14" name="Shape 10"/>
          <p:cNvSpPr/>
          <p:nvPr/>
        </p:nvSpPr>
        <p:spPr>
          <a:xfrm>
            <a:off x="594360" y="1856232"/>
            <a:ext cx="11002975" cy="0"/>
          </a:xfrm>
          <a:prstGeom prst="line">
            <a:avLst/>
          </a:prstGeom>
          <a:noFill/>
          <a:ln w="9525">
            <a:solidFill>
              <a:srgbClr val="19171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94360" y="200253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September · begrijpen</a:t>
            </a:r>
            <a:endParaRPr lang="en-US" sz="980" dirty="0"/>
          </a:p>
        </p:txBody>
      </p:sp>
      <p:sp>
        <p:nvSpPr>
          <p:cNvPr id="16" name="Text 12"/>
          <p:cNvSpPr txBox="1"/>
          <p:nvPr/>
        </p:nvSpPr>
        <p:spPr>
          <a:xfrm>
            <a:off x="2743200" y="200253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kernteam van twee of drie; gesprekken met klanten en met de mensen die het werk doen</a:t>
            </a:r>
            <a:endParaRPr lang="en-US" sz="980" dirty="0"/>
          </a:p>
        </p:txBody>
      </p:sp>
      <p:sp>
        <p:nvSpPr>
          <p:cNvPr id="17" name="Text 13"/>
          <p:cNvSpPr txBox="1"/>
          <p:nvPr/>
        </p:nvSpPr>
        <p:spPr>
          <a:xfrm>
            <a:off x="5852160" y="200253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meerjarenoverzicht, inzichten in de woorden van de klant, de synthese</a:t>
            </a:r>
            <a:endParaRPr lang="en-US" sz="980" dirty="0"/>
          </a:p>
        </p:txBody>
      </p:sp>
      <p:sp>
        <p:nvSpPr>
          <p:cNvPr id="18" name="Text 14"/>
          <p:cNvSpPr txBox="1"/>
          <p:nvPr/>
        </p:nvSpPr>
        <p:spPr>
          <a:xfrm>
            <a:off x="8778240" y="200253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Van data naar inzicht (deel 2); bouwtekening p. 01 tot 03</a:t>
            </a:r>
            <a:endParaRPr lang="en-US" sz="980" dirty="0"/>
          </a:p>
        </p:txBody>
      </p:sp>
      <p:sp>
        <p:nvSpPr>
          <p:cNvPr id="19" name="Shape 15"/>
          <p:cNvSpPr/>
          <p:nvPr/>
        </p:nvSpPr>
        <p:spPr>
          <a:xfrm>
            <a:off x="594360" y="288950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594360" y="296265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Oktober · kiezen</a:t>
            </a:r>
            <a:endParaRPr lang="en-US" sz="980" dirty="0"/>
          </a:p>
        </p:txBody>
      </p:sp>
      <p:sp>
        <p:nvSpPr>
          <p:cNvPr id="21" name="Text 17"/>
          <p:cNvSpPr txBox="1"/>
          <p:nvPr/>
        </p:nvSpPr>
        <p:spPr>
          <a:xfrm>
            <a:off x="2743200" y="296265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MT en kernteam, plus wie de vloer kent, in een werksessie of debat</a:t>
            </a:r>
            <a:endParaRPr lang="en-US" sz="980" dirty="0"/>
          </a:p>
        </p:txBody>
      </p:sp>
      <p:sp>
        <p:nvSpPr>
          <p:cNvPr id="22" name="Text 18"/>
          <p:cNvSpPr txBox="1"/>
          <p:nvPr/>
        </p:nvSpPr>
        <p:spPr>
          <a:xfrm>
            <a:off x="5852160" y="29626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keuze, voor wie, waarlangs, en wat je bewust niet doet</a:t>
            </a:r>
            <a:endParaRPr lang="en-US" sz="980" dirty="0"/>
          </a:p>
        </p:txBody>
      </p:sp>
      <p:sp>
        <p:nvSpPr>
          <p:cNvPr id="23" name="Text 19"/>
          <p:cNvSpPr txBox="1"/>
          <p:nvPr/>
        </p:nvSpPr>
        <p:spPr>
          <a:xfrm>
            <a:off x="8778240" y="29626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Draaiboek plansessie (deel 3); bouwtekening p. 04 tot 06 en 09</a:t>
            </a:r>
            <a:endParaRPr lang="en-US" sz="980" dirty="0"/>
          </a:p>
        </p:txBody>
      </p:sp>
      <p:sp>
        <p:nvSpPr>
          <p:cNvPr id="24" name="Shape 20"/>
          <p:cNvSpPr/>
          <p:nvPr/>
        </p:nvSpPr>
        <p:spPr>
          <a:xfrm>
            <a:off x="594360" y="384962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594360" y="392277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November · onderbouwen en toetsen</a:t>
            </a:r>
            <a:endParaRPr lang="en-US" sz="980" dirty="0"/>
          </a:p>
        </p:txBody>
      </p:sp>
      <p:sp>
        <p:nvSpPr>
          <p:cNvPr id="26" name="Text 22"/>
          <p:cNvSpPr txBox="1"/>
          <p:nvPr/>
        </p:nvSpPr>
        <p:spPr>
          <a:xfrm>
            <a:off x="2743200" y="392277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Kernteam met finance; voor de toets een paar kritische buitenstaanders</a:t>
            </a:r>
            <a:endParaRPr lang="en-US" sz="980" dirty="0"/>
          </a:p>
        </p:txBody>
      </p:sp>
      <p:sp>
        <p:nvSpPr>
          <p:cNvPr id="27" name="Text 23"/>
          <p:cNvSpPr txBox="1"/>
          <p:nvPr/>
        </p:nvSpPr>
        <p:spPr>
          <a:xfrm>
            <a:off x="5852160" y="392277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OGSM, de doelstellingen naast de realisatie, de uitkomst van de pre-mortem</a:t>
            </a:r>
            <a:endParaRPr lang="en-US" sz="980" dirty="0"/>
          </a:p>
        </p:txBody>
      </p:sp>
      <p:sp>
        <p:nvSpPr>
          <p:cNvPr id="28" name="Text 24"/>
          <p:cNvSpPr txBox="1"/>
          <p:nvPr/>
        </p:nvSpPr>
        <p:spPr>
          <a:xfrm>
            <a:off x="8778240" y="392277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Bouwtekening p. 07, 08 en 10; de pre-mortem volgt in deel 6</a:t>
            </a:r>
            <a:endParaRPr lang="en-US" sz="980" dirty="0"/>
          </a:p>
        </p:txBody>
      </p:sp>
      <p:sp>
        <p:nvSpPr>
          <p:cNvPr id="29" name="Shape 25"/>
          <p:cNvSpPr/>
          <p:nvPr/>
        </p:nvSpPr>
        <p:spPr>
          <a:xfrm>
            <a:off x="594360" y="480974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594360" y="488289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December · vertellen en bevriezen</a:t>
            </a:r>
            <a:endParaRPr lang="en-US" sz="980" dirty="0"/>
          </a:p>
        </p:txBody>
      </p:sp>
      <p:sp>
        <p:nvSpPr>
          <p:cNvPr id="31" name="Text 27"/>
          <p:cNvSpPr txBox="1"/>
          <p:nvPr/>
        </p:nvSpPr>
        <p:spPr>
          <a:xfrm>
            <a:off x="2743200" y="488289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MT; daarna iedereen die het moet uitvoeren</a:t>
            </a:r>
            <a:endParaRPr lang="en-US" sz="980" dirty="0"/>
          </a:p>
        </p:txBody>
      </p:sp>
      <p:sp>
        <p:nvSpPr>
          <p:cNvPr id="32" name="Text 28"/>
          <p:cNvSpPr txBox="1"/>
          <p:nvPr/>
        </p:nvSpPr>
        <p:spPr>
          <a:xfrm>
            <a:off x="5852160" y="488289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verhaal in vijf minuten, de terugkoppeling, het vastgestelde plan</a:t>
            </a:r>
            <a:endParaRPr lang="en-US" sz="980" dirty="0"/>
          </a:p>
        </p:txBody>
      </p:sp>
      <p:sp>
        <p:nvSpPr>
          <p:cNvPr id="33" name="Text 29"/>
          <p:cNvSpPr txBox="1"/>
          <p:nvPr/>
        </p:nvSpPr>
        <p:spPr>
          <a:xfrm>
            <a:off x="8778240" y="488289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Bouwtekening p. 11; draaiboek p. 08 (de terugkoppeling)</a:t>
            </a:r>
            <a:endParaRPr lang="en-US" sz="980" dirty="0"/>
          </a:p>
        </p:txBody>
      </p:sp>
      <p:sp>
        <p:nvSpPr>
          <p:cNvPr id="34" name="Shape 30"/>
          <p:cNvSpPr/>
          <p:nvPr/>
        </p:nvSpPr>
        <p:spPr>
          <a:xfrm>
            <a:off x="594360" y="576986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5" name="Text 31"/>
          <p:cNvSpPr txBox="1"/>
          <p:nvPr/>
        </p:nvSpPr>
        <p:spPr>
          <a:xfrm>
            <a:off x="594360" y="5760720"/>
            <a:ext cx="11002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kernteam blijft vier maanden hetzelfde; de rest van de tafel wisselt per fase.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WERKBLAD: JOUW KALENDER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Reken terug vanaf de dag dat de doelstellingen vastliggen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Leg de datums vast vóór je de eerste uitnodiging stuurt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600200"/>
            <a:ext cx="40233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77240" y="171907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DEADLINE DOELSTELLINGEN NAAR DE DIRECTIE</a:t>
            </a:r>
            <a:endParaRPr lang="en-US" sz="75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011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datum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16916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Vul eerst die ene datum in. Reken dan terug: wanneer moet elke fase af zijn, en wie is eigenaar? Past het niet, knip dan in de tijd per fase, niet in de fasen zelf.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594360" y="274320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FASE</a:t>
            </a:r>
            <a:endParaRPr lang="en-US" sz="750" dirty="0"/>
          </a:p>
        </p:txBody>
      </p:sp>
      <p:sp>
        <p:nvSpPr>
          <p:cNvPr id="15" name="Text 11"/>
          <p:cNvSpPr txBox="1"/>
          <p:nvPr/>
        </p:nvSpPr>
        <p:spPr>
          <a:xfrm>
            <a:off x="3246120" y="27432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START</a:t>
            </a:r>
            <a:endParaRPr lang="en-US" sz="750" dirty="0"/>
          </a:p>
        </p:txBody>
      </p:sp>
      <p:sp>
        <p:nvSpPr>
          <p:cNvPr id="16" name="Text 12"/>
          <p:cNvSpPr txBox="1"/>
          <p:nvPr/>
        </p:nvSpPr>
        <p:spPr>
          <a:xfrm>
            <a:off x="4709160" y="27432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KLAAR</a:t>
            </a:r>
            <a:endParaRPr lang="en-US" sz="750" dirty="0"/>
          </a:p>
        </p:txBody>
      </p:sp>
      <p:sp>
        <p:nvSpPr>
          <p:cNvPr id="17" name="Text 13"/>
          <p:cNvSpPr txBox="1"/>
          <p:nvPr/>
        </p:nvSpPr>
        <p:spPr>
          <a:xfrm>
            <a:off x="6172200" y="27432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EIGENAAR</a:t>
            </a:r>
            <a:endParaRPr lang="en-US" sz="750" dirty="0"/>
          </a:p>
        </p:txBody>
      </p:sp>
      <p:sp>
        <p:nvSpPr>
          <p:cNvPr id="18" name="Text 14"/>
          <p:cNvSpPr txBox="1"/>
          <p:nvPr/>
        </p:nvSpPr>
        <p:spPr>
          <a:xfrm>
            <a:off x="7909560" y="2743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TOETS GEHAALD? EN HOE WEET JE DAT?</a:t>
            </a:r>
            <a:endParaRPr lang="en-US" sz="750" dirty="0"/>
          </a:p>
        </p:txBody>
      </p:sp>
      <p:sp>
        <p:nvSpPr>
          <p:cNvPr id="19" name="Shape 15"/>
          <p:cNvSpPr/>
          <p:nvPr/>
        </p:nvSpPr>
        <p:spPr>
          <a:xfrm>
            <a:off x="594360" y="2999232"/>
            <a:ext cx="11002975" cy="0"/>
          </a:xfrm>
          <a:prstGeom prst="line">
            <a:avLst/>
          </a:prstGeom>
          <a:noFill/>
          <a:ln w="9525">
            <a:solidFill>
              <a:srgbClr val="19171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594360" y="314553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</a:t>
            </a:r>
            <a:endParaRPr lang="en-US" sz="980" dirty="0"/>
          </a:p>
        </p:txBody>
      </p:sp>
      <p:sp>
        <p:nvSpPr>
          <p:cNvPr id="21" name="Text 17"/>
          <p:cNvSpPr txBox="1"/>
          <p:nvPr/>
        </p:nvSpPr>
        <p:spPr>
          <a:xfrm>
            <a:off x="3246120" y="3145536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22" name="Text 18"/>
          <p:cNvSpPr txBox="1"/>
          <p:nvPr/>
        </p:nvSpPr>
        <p:spPr>
          <a:xfrm>
            <a:off x="4709160" y="3145536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23" name="Text 19"/>
          <p:cNvSpPr txBox="1"/>
          <p:nvPr/>
        </p:nvSpPr>
        <p:spPr>
          <a:xfrm>
            <a:off x="6172200" y="3145536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24" name="Text 20"/>
          <p:cNvSpPr txBox="1"/>
          <p:nvPr/>
        </p:nvSpPr>
        <p:spPr>
          <a:xfrm>
            <a:off x="7909560" y="3145536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synthese in één zin: …</a:t>
            </a:r>
            <a:endParaRPr lang="en-US" sz="980" dirty="0"/>
          </a:p>
        </p:txBody>
      </p:sp>
      <p:sp>
        <p:nvSpPr>
          <p:cNvPr id="25" name="Shape 21"/>
          <p:cNvSpPr/>
          <p:nvPr/>
        </p:nvSpPr>
        <p:spPr>
          <a:xfrm>
            <a:off x="594360" y="3785616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594360" y="385876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Kiezen</a:t>
            </a:r>
            <a:endParaRPr lang="en-US" sz="980" dirty="0"/>
          </a:p>
        </p:txBody>
      </p:sp>
      <p:sp>
        <p:nvSpPr>
          <p:cNvPr id="27" name="Text 23"/>
          <p:cNvSpPr txBox="1"/>
          <p:nvPr/>
        </p:nvSpPr>
        <p:spPr>
          <a:xfrm>
            <a:off x="3246120" y="3858768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28" name="Text 24"/>
          <p:cNvSpPr txBox="1"/>
          <p:nvPr/>
        </p:nvSpPr>
        <p:spPr>
          <a:xfrm>
            <a:off x="4709160" y="3858768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29" name="Text 25"/>
          <p:cNvSpPr txBox="1"/>
          <p:nvPr/>
        </p:nvSpPr>
        <p:spPr>
          <a:xfrm>
            <a:off x="6172200" y="3858768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30" name="Text 26"/>
          <p:cNvSpPr txBox="1"/>
          <p:nvPr/>
        </p:nvSpPr>
        <p:spPr>
          <a:xfrm>
            <a:off x="7909560" y="3858768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keuze, en wat afviel: …</a:t>
            </a:r>
            <a:endParaRPr lang="en-US" sz="980" dirty="0"/>
          </a:p>
        </p:txBody>
      </p:sp>
      <p:sp>
        <p:nvSpPr>
          <p:cNvPr id="31" name="Shape 27"/>
          <p:cNvSpPr/>
          <p:nvPr/>
        </p:nvSpPr>
        <p:spPr>
          <a:xfrm>
            <a:off x="594360" y="4498848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594360" y="457200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Onderbouwen en toetsen</a:t>
            </a:r>
            <a:endParaRPr lang="en-US" sz="980" dirty="0"/>
          </a:p>
        </p:txBody>
      </p:sp>
      <p:sp>
        <p:nvSpPr>
          <p:cNvPr id="33" name="Text 29"/>
          <p:cNvSpPr txBox="1"/>
          <p:nvPr/>
        </p:nvSpPr>
        <p:spPr>
          <a:xfrm>
            <a:off x="3246120" y="4572000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34" name="Text 30"/>
          <p:cNvSpPr txBox="1"/>
          <p:nvPr/>
        </p:nvSpPr>
        <p:spPr>
          <a:xfrm>
            <a:off x="4709160" y="4572000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35" name="Text 31"/>
          <p:cNvSpPr txBox="1"/>
          <p:nvPr/>
        </p:nvSpPr>
        <p:spPr>
          <a:xfrm>
            <a:off x="6172200" y="4572000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36" name="Text 32"/>
          <p:cNvSpPr txBox="1"/>
          <p:nvPr/>
        </p:nvSpPr>
        <p:spPr>
          <a:xfrm>
            <a:off x="7909560" y="4572000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OGSM staat; pre-mortem gedaan op: …</a:t>
            </a:r>
            <a:endParaRPr lang="en-US" sz="980" dirty="0"/>
          </a:p>
        </p:txBody>
      </p:sp>
      <p:sp>
        <p:nvSpPr>
          <p:cNvPr id="37" name="Shape 33"/>
          <p:cNvSpPr/>
          <p:nvPr/>
        </p:nvSpPr>
        <p:spPr>
          <a:xfrm>
            <a:off x="594360" y="5212080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8" name="Text 34"/>
          <p:cNvSpPr txBox="1"/>
          <p:nvPr/>
        </p:nvSpPr>
        <p:spPr>
          <a:xfrm>
            <a:off x="594360" y="5285232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Vertellen en bevriezen</a:t>
            </a:r>
            <a:endParaRPr lang="en-US" sz="980" dirty="0"/>
          </a:p>
        </p:txBody>
      </p:sp>
      <p:sp>
        <p:nvSpPr>
          <p:cNvPr id="39" name="Text 35"/>
          <p:cNvSpPr txBox="1"/>
          <p:nvPr/>
        </p:nvSpPr>
        <p:spPr>
          <a:xfrm>
            <a:off x="3246120" y="528523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40" name="Text 36"/>
          <p:cNvSpPr txBox="1"/>
          <p:nvPr/>
        </p:nvSpPr>
        <p:spPr>
          <a:xfrm>
            <a:off x="4709160" y="528523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41" name="Text 37"/>
          <p:cNvSpPr txBox="1"/>
          <p:nvPr/>
        </p:nvSpPr>
        <p:spPr>
          <a:xfrm>
            <a:off x="6172200" y="5285232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42" name="Text 38"/>
          <p:cNvSpPr txBox="1"/>
          <p:nvPr/>
        </p:nvSpPr>
        <p:spPr>
          <a:xfrm>
            <a:off x="7909560" y="5285232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verhaal verteld aan: …</a:t>
            </a:r>
            <a:endParaRPr lang="en-US" sz="980" dirty="0"/>
          </a:p>
        </p:txBody>
      </p:sp>
      <p:sp>
        <p:nvSpPr>
          <p:cNvPr id="43" name="Shape 39"/>
          <p:cNvSpPr/>
          <p:nvPr/>
        </p:nvSpPr>
        <p:spPr>
          <a:xfrm>
            <a:off x="594360" y="5925312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LATER BEGONNEN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Later begonnen? Knip in de tijd, sla niets over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Vuistregels uit de praktijk, geen onderzoek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600200"/>
            <a:ext cx="35204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7724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Drie maanden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42316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 en kiezen in oktober, begrijpen krijgt drie weken, niet minder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Onderbouwen en toetsen in november</a:t>
            </a:r>
            <a:endParaRPr lang="en-US" sz="1100" dirty="0"/>
          </a:p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Vertellen en bevriezen in december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343400" y="1600200"/>
            <a:ext cx="35204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52628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452628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Zes weken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4526280" y="242316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1 en 2: vijf gesprekken en het meerjarenoverzicht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3: één werksessie, de keuze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4 en 5: de OGSM en een pre-mortem van een uur</a:t>
            </a:r>
            <a:endParaRPr lang="en-US" sz="1100" dirty="0"/>
          </a:p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6: het verhaal en de terugkoppeling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092440" y="1600200"/>
            <a:ext cx="35204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27532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827532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weken</a:t>
            </a:r>
            <a:endParaRPr lang="en-US" sz="1250" dirty="0"/>
          </a:p>
        </p:txBody>
      </p:sp>
      <p:sp>
        <p:nvSpPr>
          <p:cNvPr id="21" name="Text 17"/>
          <p:cNvSpPr txBox="1"/>
          <p:nvPr/>
        </p:nvSpPr>
        <p:spPr>
          <a:xfrm>
            <a:off x="8275320" y="242316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1 tot 3: drie gesprekken en de cijfers op een rij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4: de keuze, met wat afvalt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5 tot 8: de OGSM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9: een pre-mortem van een uur</a:t>
            </a:r>
            <a:endParaRPr lang="en-US" sz="1100" dirty="0"/>
          </a:p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10: het verhaal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594360" y="4617720"/>
            <a:ext cx="11002975" cy="868680"/>
          </a:xfrm>
          <a:prstGeom prst="rect">
            <a:avLst/>
          </a:prstGeom>
          <a:solidFill>
            <a:srgbClr val="F4F1EA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777240" y="4727448"/>
            <a:ext cx="106372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je inkort, mag korter. Wat je overslaat, komt in maart terug. </a:t>
            </a:r>
            <a:pPr indent="0" marL="0">
              <a:buNone/>
            </a:pPr>
            <a:r>
              <a:rPr lang="en-US" sz="105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toets: welke fase heb je ingekort, en welke overgeslagen? Het tweede mag niet.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DE DRIE VALKUILEN IN DE TIJD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goede stap op het verkeerde moment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Uit deel 4: Wat je niet tegelijk doet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600200"/>
            <a:ext cx="3520440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7724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Rekenen in september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4231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HERKEN JE HET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spreadsheet gaat open voordat iemand weet wat er aan de hand is.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HET KOST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 inzicht is daarna een verstoring van het model.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DOET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Eerst de synthese in één zin, dan pas het model.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343400" y="1600200"/>
            <a:ext cx="3520440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52628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452628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Betrekken in december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4526280" y="24231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HERKEN JE HET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organisatie mag meedenken als alles al vaststaat.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HET KOST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plan wordt gedoogd in plaats van gedragen.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DOET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werksessie in oktober, als er nog iets te kiezen is.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092440" y="1600200"/>
            <a:ext cx="3520440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27532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827532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Alles in één sessie</a:t>
            </a:r>
            <a:endParaRPr lang="en-US" sz="1250" dirty="0"/>
          </a:p>
        </p:txBody>
      </p:sp>
      <p:sp>
        <p:nvSpPr>
          <p:cNvPr id="21" name="Text 17"/>
          <p:cNvSpPr txBox="1"/>
          <p:nvPr/>
        </p:nvSpPr>
        <p:spPr>
          <a:xfrm>
            <a:off x="8275320" y="24231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HERKEN JE HET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Analyse, keuze en doelstellingen op één middag.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HET KOST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scherpe vraag wordt nooit gesteld.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DOET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Minstens drie momenten, met tijd ertussen om na te denken.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594360" y="470916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remedie is steeds dezelfde: niet harder werken, maar in de goede volgorde.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917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8229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GEMAAKT DOOR BURO DE VAKMANNEN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737360"/>
            <a:ext cx="8412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Loop je vast in de volgorde? Eén gesprek.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39776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Jij vertelt, wij vragen door. Vrij te gebruiken binnen je eigen organisatie.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43891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DEDAD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info@burodevakmannen.nl · burodevakmannen.nl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94360" y="5806440"/>
            <a:ext cx="11002975" cy="0"/>
          </a:xfrm>
          <a:prstGeom prst="line">
            <a:avLst/>
          </a:prstGeom>
          <a:noFill/>
          <a:ln w="6350">
            <a:solidFill>
              <a:srgbClr val="6F6B63"/>
            </a:solidFill>
            <a:prstDash val="solid"/>
          </a:ln>
        </p:spPr>
      </p:sp>
      <p:pic>
        <p:nvPicPr>
          <p:cNvPr id="7" name="Image 0" descr="/home/claude/merkdoc/bdv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035040"/>
            <a:ext cx="2194560" cy="34015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939735" y="60533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 / 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Buro de Vakmannen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kalender voor het planseizoen</dc:title>
  <dc:subject>Jaarplan 2027 · deel 4</dc:subject>
  <dc:creator>Buro de Vakmannen</dc:creator>
  <cp:lastModifiedBy>Buro de Vakmannen</cp:lastModifiedBy>
  <cp:revision>1</cp:revision>
  <dcterms:created xsi:type="dcterms:W3CDTF">2026-09-23T18:43:36Z</dcterms:created>
  <dcterms:modified xsi:type="dcterms:W3CDTF">2026-09-23T18:43:36Z</dcterms:modified>
</cp:coreProperties>
</file>