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2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cover_don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58368"/>
            <a:ext cx="2926080" cy="79461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256032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draaiboek voor de plansessie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365760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Van uitnodiging tot terugkoppeling: zo wordt een sessie onderzoek</a:t>
            </a:r>
            <a:endParaRPr lang="en-US" sz="15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 plaats van bezichtiging. Met het debat als werkvorm.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5394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Eerst begrijpen, dan oordelen.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hoort bij blog 3: Draagvlak koop je niet achteraf · burodevakmannen.nl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DE TOETS VOORAF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Is er nog iets te beïnvloeden?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Schijninspraak is duurder dan geen inspraak. Voordat je iemand uitnodigt: wat ligt vast, waar is echte ruimte, en wat gebeurt er met de inbreng?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DIT LIGT VAST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Benoem het eerlijk, al in de uitnodiging. Mensen kunnen prima leven met kaders, zolang je er niet omheen draait.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HIER IS ECHTE RUIMTE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vragen waar de zaal echt aan kan draaien. Dit is waar de sessie over gaat.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DIT DOEN WE MET DE INBRENG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maakt de synthese, wat gebeurt ermee, en wanneer koppelen we terug?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Is er iets waar de zaal echt aan kan draaien? Zo niet: stuur een memo, geen uitnodiging.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WIE ZIT AAN TAFEL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Nodig uit op kennis, niet op rang.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Je nodigt mensen niet uit óm draagvlak te krijgen, maar omdat zij weten wat jij niet weet.</a:t>
            </a:r>
            <a:endParaRPr lang="en-US" sz="12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754880"/>
                <a:gridCol w="34107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WIE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WAT WEET DEZE PERSOON DAT WIJ NIET WETEN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NORMAAL NIET UITGENODIGD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accountmanager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Waarom deals stranden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Te operationeel, denken we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klantenservice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 klanten dagelijks op afhaken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Zit niet in het MT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teamleider op de vloer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het plan van vorig jaar in de praktijk deed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Geen tijd, denken we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Zitten hier ook de mensen die het werk doen?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DE UITNODIGING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je vooraf stuurt.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Niemand hoeft ter plekke te raden waar het over gaat. Eén vel, vijf dingen.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VRAAG VAN DE SESSIE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zin. Waar moet de zaal aan het eind van de middag een antwoord op hebben gegeven?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53912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8232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ER VERDER IN STAAT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28232" y="288036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feiten tot nu toe: het meerjarenpatroon uit deel 2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vastligt en waar de ruimte zit (pagina 01)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werkvorm, en wat die van deelnemers vraagt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er met de inbreng gebeurt, en wanneer</a:t>
            </a:r>
            <a:endParaRPr lang="en-US" sz="1150" dirty="0"/>
          </a:p>
          <a:p>
            <a:pPr marL="152400" indent="-152400">
              <a:lnSpc>
                <a:spcPts val="1600"/>
              </a:lnSpc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er aan tafel zitten, en waarom juist zij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Kan iemand zich hiermee voorbereiden zonder te raden?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13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DE WERKVORM: HET DEBAT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Zo werkt het debat: twee tegen twee.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voorstanders, twee tegenstanders, een voorzitter die het woord geeft en een zaal die mag overlopen. De volgorde is vast, en dat is precies waarom het werkt.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1E VOORSTANDER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Zet het debat op: poneert de stelling en bouwt haar op langs de zes geschilpunten (pagina 05).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163824" y="2724912"/>
            <a:ext cx="201168" cy="310896"/>
          </a:xfrm>
          <a:prstGeom prst="chevron">
            <a:avLst/>
          </a:prstGeom>
          <a:solidFill>
            <a:srgbClr val="E64B00"/>
          </a:solidFill>
          <a:ln/>
        </p:spPr>
      </p:sp>
      <p:sp>
        <p:nvSpPr>
          <p:cNvPr id="9" name="Shape 7"/>
          <p:cNvSpPr/>
          <p:nvPr/>
        </p:nvSpPr>
        <p:spPr>
          <a:xfrm>
            <a:off x="3401568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84448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1E TEGENSTANDER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3584448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Gaat in op de opzet en brengt nieuwe argumenten waarom het plan een slecht idee is of de stelling niet klopt.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724912"/>
            <a:ext cx="201168" cy="310896"/>
          </a:xfrm>
          <a:prstGeom prst="chevron">
            <a:avLst/>
          </a:prstGeom>
          <a:solidFill>
            <a:srgbClr val="E64B00"/>
          </a:solidFill>
          <a:ln/>
        </p:spPr>
      </p:sp>
      <p:sp>
        <p:nvSpPr>
          <p:cNvPr id="13" name="Shape 11"/>
          <p:cNvSpPr/>
          <p:nvPr/>
        </p:nvSpPr>
        <p:spPr>
          <a:xfrm>
            <a:off x="6163056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45936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2E VOORSTANDER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6345936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Weerlegt de tegenargumenten en bouwt de zaak vóór verder op.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686800" y="2724912"/>
            <a:ext cx="201168" cy="310896"/>
          </a:xfrm>
          <a:prstGeom prst="chevron">
            <a:avLst/>
          </a:prstGeom>
          <a:solidFill>
            <a:srgbClr val="E64B00"/>
          </a:solidFill>
          <a:ln/>
        </p:spPr>
      </p:sp>
      <p:sp>
        <p:nvSpPr>
          <p:cNvPr id="17" name="Shape 15"/>
          <p:cNvSpPr/>
          <p:nvPr/>
        </p:nvSpPr>
        <p:spPr>
          <a:xfrm>
            <a:off x="8924544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07424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2E TEGENSTANDER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9107424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Sluit het debat af: de balans, en waarom de stelling het niet haalt.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40080" y="3749040"/>
            <a:ext cx="10908792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4400" y="39319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AAN TAFEL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4224528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tegen twee: de kanten worden toegewezen, niet gekozen. Je verdedigt een kant, niet je mening.</a:t>
            </a:r>
            <a:endParaRPr lang="en-US" sz="1050" dirty="0"/>
          </a:p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voorzitter geeft het woord. Wie het woord niet heeft, luistert.</a:t>
            </a:r>
            <a:endParaRPr lang="en-US" sz="1050" dirty="0"/>
          </a:p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Interrumperen mag alleen met toestemming van de spreker: hand omhoog, gaan staan, en wachten tot de spreker je het woord geeft. Hij mag weigeren.</a:t>
            </a:r>
            <a:endParaRPr lang="en-US" sz="1050" dirty="0"/>
          </a:p>
          <a:p>
            <a:pPr marL="152400" indent="-1524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Op de inhoud, niet op de persoon. De voorzitter bewaakt tijd en beurten, niet de inhoud.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6355080" y="39319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 DE ZAAL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355080" y="422452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publiek kiest vooraf partij, zichtbaar: links of rechts.</a:t>
            </a:r>
            <a:endParaRPr lang="en-US" sz="1050" dirty="0"/>
          </a:p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Overlopen mag altijd, en is zichtbaar: je wisselt van plek.</a:t>
            </a:r>
            <a:endParaRPr lang="en-US" sz="1050" dirty="0"/>
          </a:p>
          <a:p>
            <a:pPr marL="152400" indent="-1524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Aan het eind de telling: wie liep over, en op welk argument. Dat is de oogst.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Heeft de eerste voorstander alle zes punten gezet? Anders heeft de tegenpartij het makkelijk.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27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DE ARGUMENTATIE: DE STANDAARDGESCHILPUNTEN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zes vragen van elk pleidooi.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vaste opbouw van een pleidooi, uit het wedstrijddebat. Wie de zes vragen beantwoordt, overtuigt. Wie ze stelt, haalt een zwak plan onderuit.</a:t>
            </a:r>
            <a:endParaRPr lang="en-US" sz="1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2011680"/>
                <a:gridCol w="4206240"/>
                <a:gridCol w="423367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GESCHILPUNT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ZO BOUW JE OP (VÓÓR)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ZO HAAL JE ONDERUIT (TEGEN)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Het probleem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is er precies aan de hand? Benoem het concreet, met de feiten erbij.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Is dit wel het probleem, of een symptoom van iets anders?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ernst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Waarom is het een groot probleem? Wie heeft er last van, en hoeveel?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Zo groot is het niet. Waarom zou je het dan oplossen?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oorzaak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Waarom ligt het aan ons, aan hoe we het nu doen? Alleen dan helpt anders doen.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Het wordt door iets anders veroorzaakt. Jouw plan raakt dat niet.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4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oplossing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stellen we voor, en waarom lost dát het probleem daadwerkelijk op?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Lost dit het probleem op, of verplaatst het het alleen?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uitvoerbaarheid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Kunnen we dit, met de mensen, het geld en de tijd die we hebben?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Het kan niet, of het kost meer dan we hebben.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6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neveneffecten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levert het plan nóg meer op, buiten het probleem zelf?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maakt het plan elders kapot, en weegt dat op tegen de winst?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Welke van de zes slaat jouw pleidooi over? Daar begint de tegenpartij.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· DE STELLINGEN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Scherp op de plek waar het schuurt.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goede stelling verdeelt de zaal. Formuleer hem als een keuze die pijn doet, niet als een open vraag.</a:t>
            </a:r>
            <a:endParaRPr lang="en-US" sz="12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560320"/>
                <a:gridCol w="2560320"/>
                <a:gridCol w="24963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STELLING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STERKSTE ARGUMENT VÓÓR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STERKSTE ARGUMENT TEGEN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 ZIT DE SPANNING ECHT?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Onze groei komt de komende jaren van nieuwe klanten, niet van bestaande.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Alleen instroom beweegt de cijfers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Bestaande klanten houden is goedkoper dan nieuwe winnen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 we budget en aandacht op zetten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Zou de helft van de zaal hier tegen zijn? Anders is het geen stelling.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· DE OOGST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Post-its zijn geen resultaat.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oogst van een sessie is pas iets waard als iemand de synthese maakt. Leg vast wat nieuw was, wie bewoog en wat het voor het plan betekent.</a:t>
            </a:r>
            <a:endParaRPr lang="en-US" sz="12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206240"/>
                <a:gridCol w="34107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ARGUMENT DAT NIEUW WAS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WIE VAN GEDACHTEN VERANDERDE, EN WAAROM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WAT DIT VOOR HET PLAN BETEKENT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vóór de sessie niemand hardop zei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Welke kant liep over, op welk argument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Een keuze, een actie, of iets dat we niet meer doen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Staat hier iets dat vóór de sessie niemand hardop zei?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 · DE TERUGKOPPELING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Laat zien wat je ermee deed.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onderdeel dat bijna iedereen overslaat. Eén pagina, naar iedereen die er was: dit hebben we overgenomen, dit niet, en hierom.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1645920"/>
                <a:gridCol w="52395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DE INBRENG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OVERGENOMEN?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WEL, OF WAAROM NIET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bestaande klanten eerst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ja / nee / deels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Omdat … (zie de synthese, pagina 07)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Heeft iedereen die kwam dit gezien voordat het plan definitief werd?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2026-09-09T08:44:59Z</dcterms:created>
  <dcterms:modified xsi:type="dcterms:W3CDTF">2026-09-09T08:44:59Z</dcterms:modified>
</cp:coreProperties>
</file>